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3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D22604"/>
    <a:srgbClr val="FF4B4B"/>
    <a:srgbClr val="EA0000"/>
    <a:srgbClr val="FF6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9642" autoAdjust="0"/>
  </p:normalViewPr>
  <p:slideViewPr>
    <p:cSldViewPr>
      <p:cViewPr>
        <p:scale>
          <a:sx n="56" d="100"/>
          <a:sy n="56" d="100"/>
        </p:scale>
        <p:origin x="-2208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E327A-0F66-4E4B-8615-400B74EE5721}" type="datetimeFigureOut">
              <a:rPr lang="ru-RU" smtClean="0"/>
              <a:pPr/>
              <a:t>19.04.2020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16E04-8E74-405C-A2F4-343591A591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31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8730" y="1499661"/>
            <a:ext cx="5184576" cy="1960033"/>
          </a:xfrm>
        </p:spPr>
        <p:txBody>
          <a:bodyPr/>
          <a:lstStyle>
            <a:lvl1pPr>
              <a:defRPr b="0">
                <a:ln w="19050">
                  <a:solidFill>
                    <a:srgbClr val="CC0000"/>
                  </a:solidFill>
                </a:ln>
                <a:blipFill>
                  <a:blip r:embed="rId2"/>
                  <a:stretch>
                    <a:fillRect/>
                  </a:stretch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8760" y="4475989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Рамка 3"/>
          <p:cNvSpPr/>
          <p:nvPr userDrawn="1"/>
        </p:nvSpPr>
        <p:spPr>
          <a:xfrm>
            <a:off x="728700" y="635564"/>
            <a:ext cx="5778642" cy="7968885"/>
          </a:xfrm>
          <a:prstGeom prst="frame">
            <a:avLst>
              <a:gd name="adj1" fmla="val 3770"/>
            </a:avLst>
          </a:prstGeom>
          <a:noFill/>
          <a:ln>
            <a:solidFill>
              <a:srgbClr val="D22604"/>
            </a:solidFill>
          </a:ln>
          <a:effectLst>
            <a:glow rad="139700">
              <a:srgbClr val="D2260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319210" y="8412427"/>
            <a:ext cx="1296144" cy="251520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319210" y="8412427"/>
            <a:ext cx="1296144" cy="25152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5319210" y="8412427"/>
            <a:ext cx="1296144" cy="25152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5319210" y="8412427"/>
            <a:ext cx="1296144" cy="251520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700" y="731573"/>
            <a:ext cx="5084322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728700" y="347531"/>
            <a:ext cx="5184576" cy="0"/>
          </a:xfrm>
          <a:prstGeom prst="line">
            <a:avLst/>
          </a:prstGeom>
          <a:ln w="38100">
            <a:solidFill>
              <a:srgbClr val="FF4B4B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>
            <a:off x="674694" y="8796469"/>
            <a:ext cx="5184576" cy="0"/>
          </a:xfrm>
          <a:prstGeom prst="line">
            <a:avLst/>
          </a:prstGeom>
          <a:ln w="38100">
            <a:solidFill>
              <a:srgbClr val="FF4B4B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4724" y="635563"/>
            <a:ext cx="5084322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cxnSp>
        <p:nvCxnSpPr>
          <p:cNvPr id="3" name="Прямая соединительная линия 2"/>
          <p:cNvCxnSpPr/>
          <p:nvPr userDrawn="1"/>
        </p:nvCxnSpPr>
        <p:spPr>
          <a:xfrm>
            <a:off x="728700" y="347531"/>
            <a:ext cx="5184576" cy="0"/>
          </a:xfrm>
          <a:prstGeom prst="line">
            <a:avLst/>
          </a:prstGeom>
          <a:ln w="38100">
            <a:solidFill>
              <a:srgbClr val="FF4B4B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 userDrawn="1"/>
        </p:nvCxnSpPr>
        <p:spPr>
          <a:xfrm>
            <a:off x="674694" y="8796469"/>
            <a:ext cx="5184576" cy="0"/>
          </a:xfrm>
          <a:prstGeom prst="line">
            <a:avLst/>
          </a:prstGeom>
          <a:ln w="38100">
            <a:solidFill>
              <a:srgbClr val="FF4B4B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0_22b87_e8c870fe_XL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3168352"/>
            <a:ext cx="216024" cy="3072341"/>
          </a:xfrm>
          <a:prstGeom prst="rect">
            <a:avLst/>
          </a:prstGeom>
        </p:spPr>
      </p:pic>
      <p:pic>
        <p:nvPicPr>
          <p:cNvPr id="9" name="Рисунок 8" descr="0_22b87_e8c870fe_XL.jpg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>
          <a:xfrm flipV="1">
            <a:off x="0" y="6012160"/>
            <a:ext cx="216024" cy="3131840"/>
          </a:xfrm>
          <a:prstGeom prst="rect">
            <a:avLst/>
          </a:prstGeom>
        </p:spPr>
      </p:pic>
      <p:pic>
        <p:nvPicPr>
          <p:cNvPr id="11" name="Рисунок 10" descr="0_22b87_e8c870fe_XL.jpg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 flipV="1">
            <a:off x="0" y="1"/>
            <a:ext cx="216024" cy="32278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689" y="364067"/>
            <a:ext cx="1978447" cy="154940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0689" y="1913469"/>
            <a:ext cx="1978447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5319210" y="8412427"/>
            <a:ext cx="1296144" cy="25152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319210" y="8412427"/>
            <a:ext cx="1296144" cy="251520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319210" y="8412427"/>
            <a:ext cx="1296144" cy="251520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21" Type="http://schemas.openxmlformats.org/officeDocument/2006/relationships/hyperlink" Target="http://00149.ucoz.com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8730" y="347531"/>
            <a:ext cx="5084322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0688" y="2133601"/>
            <a:ext cx="5894412" cy="5894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0" y="2"/>
            <a:ext cx="486056" cy="9144001"/>
            <a:chOff x="1" y="0"/>
            <a:chExt cx="648074" cy="6858001"/>
          </a:xfrm>
        </p:grpSpPr>
        <p:pic>
          <p:nvPicPr>
            <p:cNvPr id="12" name="Рисунок 11" descr="1307381529_stock-vector-ethnic-ukraine-patterns-6allday.jpg"/>
            <p:cNvPicPr>
              <a:picLocks noChangeAspect="1"/>
            </p:cNvPicPr>
            <p:nvPr userDrawn="1"/>
          </p:nvPicPr>
          <p:blipFill>
            <a:blip r:embed="rId16" cstate="email"/>
            <a:srcRect/>
            <a:stretch>
              <a:fillRect/>
            </a:stretch>
          </p:blipFill>
          <p:spPr>
            <a:xfrm rot="16200000">
              <a:off x="-897330" y="897331"/>
              <a:ext cx="2442733" cy="648072"/>
            </a:xfrm>
            <a:prstGeom prst="rect">
              <a:avLst/>
            </a:prstGeom>
          </p:spPr>
        </p:pic>
        <p:pic>
          <p:nvPicPr>
            <p:cNvPr id="13" name="Рисунок 12" descr="1307381529_stock-vector-ethnic-ukraine-patterns-6allday.jpg"/>
            <p:cNvPicPr>
              <a:picLocks noChangeAspect="1"/>
            </p:cNvPicPr>
            <p:nvPr userDrawn="1"/>
          </p:nvPicPr>
          <p:blipFill>
            <a:blip r:embed="rId16" cstate="email"/>
            <a:srcRect/>
            <a:stretch>
              <a:fillRect/>
            </a:stretch>
          </p:blipFill>
          <p:spPr>
            <a:xfrm rot="16200000">
              <a:off x="-897329" y="2886171"/>
              <a:ext cx="2442733" cy="648072"/>
            </a:xfrm>
            <a:prstGeom prst="rect">
              <a:avLst/>
            </a:prstGeom>
          </p:spPr>
        </p:pic>
        <p:pic>
          <p:nvPicPr>
            <p:cNvPr id="14" name="Рисунок 13" descr="1307381529_stock-vector-ethnic-ukraine-patterns-6allday.jpg"/>
            <p:cNvPicPr>
              <a:picLocks noChangeAspect="1"/>
            </p:cNvPicPr>
            <p:nvPr userDrawn="1"/>
          </p:nvPicPr>
          <p:blipFill>
            <a:blip r:embed="rId16" cstate="email"/>
            <a:srcRect/>
            <a:stretch>
              <a:fillRect/>
            </a:stretch>
          </p:blipFill>
          <p:spPr>
            <a:xfrm rot="16200000">
              <a:off x="-897328" y="4875011"/>
              <a:ext cx="2442733" cy="648072"/>
            </a:xfrm>
            <a:prstGeom prst="rect">
              <a:avLst/>
            </a:prstGeom>
          </p:spPr>
        </p:pic>
        <p:pic>
          <p:nvPicPr>
            <p:cNvPr id="15" name="Рисунок 14" descr="1307381529_stock-vector-ethnic-ukraine-patterns-6allday.jpg"/>
            <p:cNvPicPr>
              <a:picLocks noChangeAspect="1"/>
            </p:cNvPicPr>
            <p:nvPr userDrawn="1"/>
          </p:nvPicPr>
          <p:blipFill>
            <a:blip r:embed="rId17" cstate="email"/>
            <a:srcRect/>
            <a:stretch>
              <a:fillRect/>
            </a:stretch>
          </p:blipFill>
          <p:spPr>
            <a:xfrm rot="16200000">
              <a:off x="-393273" y="5816653"/>
              <a:ext cx="1434622" cy="648073"/>
            </a:xfrm>
            <a:prstGeom prst="rect">
              <a:avLst/>
            </a:prstGeom>
          </p:spPr>
        </p:pic>
      </p:grpSp>
      <p:sp>
        <p:nvSpPr>
          <p:cNvPr id="11" name="Половина рамки 10"/>
          <p:cNvSpPr/>
          <p:nvPr/>
        </p:nvSpPr>
        <p:spPr>
          <a:xfrm rot="5400000">
            <a:off x="5614807" y="352476"/>
            <a:ext cx="1595669" cy="890718"/>
          </a:xfrm>
          <a:prstGeom prst="halfFrame">
            <a:avLst>
              <a:gd name="adj1" fmla="val 26132"/>
              <a:gd name="adj2" fmla="val 25356"/>
            </a:avLst>
          </a:prstGeom>
          <a:blipFill>
            <a:blip r:embed="rId18" cstate="email"/>
            <a:stretch>
              <a:fillRect/>
            </a:stretch>
          </a:blip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blipFill>
                <a:blip r:embed="rId19"/>
                <a:stretch>
                  <a:fillRect/>
                </a:stretch>
              </a:blipFill>
            </a:endParaRPr>
          </a:p>
        </p:txBody>
      </p:sp>
      <p:sp>
        <p:nvSpPr>
          <p:cNvPr id="19" name="Половина рамки 18"/>
          <p:cNvSpPr/>
          <p:nvPr/>
        </p:nvSpPr>
        <p:spPr>
          <a:xfrm rot="10800000">
            <a:off x="5967282" y="7644341"/>
            <a:ext cx="890718" cy="1499659"/>
          </a:xfrm>
          <a:prstGeom prst="halfFrame">
            <a:avLst>
              <a:gd name="adj1" fmla="val 26132"/>
              <a:gd name="adj2" fmla="val 25356"/>
            </a:avLst>
          </a:prstGeom>
          <a:blipFill>
            <a:blip r:embed="rId20" cstate="email"/>
            <a:stretch>
              <a:fillRect/>
            </a:stretch>
          </a:blip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blipFill>
                <a:blip r:embed="rId19"/>
                <a:stretch>
                  <a:fillRect/>
                </a:stretch>
              </a:blipFill>
            </a:endParaRPr>
          </a:p>
        </p:txBody>
      </p:sp>
      <p:sp>
        <p:nvSpPr>
          <p:cNvPr id="22" name="Номер слайда 5"/>
          <p:cNvSpPr txBox="1">
            <a:spLocks/>
          </p:cNvSpPr>
          <p:nvPr/>
        </p:nvSpPr>
        <p:spPr>
          <a:xfrm>
            <a:off x="4833156" y="8892480"/>
            <a:ext cx="1296144" cy="2515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Левитина Л.С.  </a:t>
            </a:r>
            <a: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1"/>
              </a:rPr>
              <a:t>http://00149.ucoz.com/</a:t>
            </a:r>
            <a:r>
              <a:rPr kumimoji="0" lang="ru-RU" sz="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2" r:id="rId8"/>
    <p:sldLayoutId id="2147483661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ln w="19050">
            <a:solidFill>
              <a:srgbClr val="C00000"/>
            </a:solidFill>
          </a:ln>
          <a:blipFill>
            <a:blip r:embed="rId22"/>
            <a:stretch>
              <a:fillRect/>
            </a:stretch>
          </a:blip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3.emf"/><Relationship Id="rId4" Type="http://schemas.openxmlformats.org/officeDocument/2006/relationships/package" Target="../embeddings/Microsoft_PowerPoint_Slide1.sld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i="1" dirty="0" smtClean="0"/>
              <a:t>В 2015 году МБОУ </a:t>
            </a:r>
            <a:r>
              <a:rPr lang="ru-RU" sz="2700" b="1" i="1" dirty="0" err="1" smtClean="0"/>
              <a:t>Бимской</a:t>
            </a:r>
            <a:r>
              <a:rPr lang="ru-RU" sz="2700" b="1" i="1" dirty="0" smtClean="0"/>
              <a:t> СОШ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1" i="1" dirty="0" smtClean="0"/>
              <a:t>исполнилось 120 лет. К юбилею школы подготовлена и выпущена книга.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C:\Users\2\Downloads\Рисунок7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672" y="1547664"/>
            <a:ext cx="6120680" cy="7344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664" y="971600"/>
            <a:ext cx="6453336" cy="1848205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 школе учились дети не только из близлежащих марийских деревень </a:t>
            </a:r>
            <a:r>
              <a:rPr lang="ru-RU" sz="2400" b="1" i="1" dirty="0" err="1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Агрызского</a:t>
            </a:r>
            <a:r>
              <a:rPr lang="ru-RU" sz="24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(</a:t>
            </a:r>
            <a:r>
              <a:rPr lang="ru-RU" sz="2400" b="1" i="1" dirty="0" err="1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Красноборского</a:t>
            </a:r>
            <a:r>
              <a:rPr lang="ru-RU" sz="24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) района, но и </a:t>
            </a:r>
            <a:r>
              <a:rPr lang="ru-RU" sz="2400" b="1" i="1" dirty="0" err="1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Каракулинского</a:t>
            </a:r>
            <a:r>
              <a:rPr lang="ru-RU" sz="24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(Удмуртская республика), </a:t>
            </a:r>
            <a:r>
              <a:rPr lang="ru-RU" sz="2400" b="1" i="1" dirty="0" err="1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Бондюжского</a:t>
            </a:r>
            <a:r>
              <a:rPr lang="ru-RU" sz="24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(ныне Менделеевского), </a:t>
            </a:r>
            <a:r>
              <a:rPr lang="ru-RU" sz="2400" b="1" i="1" dirty="0" err="1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Актанышского</a:t>
            </a:r>
            <a:r>
              <a:rPr lang="ru-RU" sz="24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 районов.</a:t>
            </a:r>
            <a:endParaRPr lang="ru-RU" sz="2400" dirty="0">
              <a:ln w="190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3" name="Рисунок 2" descr="F:\вов\фото учителей\Исенеков Ислам.jpg"/>
          <p:cNvPicPr/>
          <p:nvPr/>
        </p:nvPicPr>
        <p:blipFill>
          <a:blip r:embed="rId2" cstate="print"/>
          <a:srcRect t="3478" r="8918"/>
          <a:stretch>
            <a:fillRect/>
          </a:stretch>
        </p:blipFill>
        <p:spPr bwMode="auto">
          <a:xfrm>
            <a:off x="600075" y="3491880"/>
            <a:ext cx="6257925" cy="3990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2736" y="6516216"/>
            <a:ext cx="5084322" cy="1524000"/>
          </a:xfrm>
        </p:spPr>
        <p:txBody>
          <a:bodyPr>
            <a:normAutofit fontScale="90000"/>
          </a:bodyPr>
          <a:lstStyle/>
          <a:p>
            <a:r>
              <a:rPr lang="ru-RU" sz="2700" b="1" i="1" dirty="0" err="1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Токмурзин</a:t>
            </a:r>
            <a:r>
              <a:rPr lang="ru-RU" sz="27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/>
            </a:r>
            <a:br>
              <a:rPr lang="ru-RU" sz="27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sz="27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Илья Михайлович -</a:t>
            </a:r>
            <a:br>
              <a:rPr lang="ru-RU" sz="27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sz="27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выдающийся педагог, просветитель,  знаменитый марийский писатель, член Союза писателей СССР. В </a:t>
            </a:r>
            <a:r>
              <a:rPr lang="ru-RU" sz="2700" b="1" i="1" dirty="0" err="1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Бимской</a:t>
            </a:r>
            <a:r>
              <a:rPr lang="ru-RU" sz="27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школе работал директором и учителем марийского языка и литературы</a:t>
            </a:r>
            <a:r>
              <a:rPr lang="ru-RU" sz="2700" b="1" i="1" dirty="0" smtClean="0">
                <a:solidFill>
                  <a:schemeClr val="tx1"/>
                </a:solidFill>
              </a:rPr>
              <a:t>.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0768" y="323528"/>
            <a:ext cx="4137620" cy="5211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720" y="611560"/>
            <a:ext cx="5084322" cy="1524000"/>
          </a:xfrm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Школа продолжала работу в военные годы, в очень трудных условиях учили детей. В 1940-41 учебном году в школе обучались 383 учащихся, а 1941-42 году - всего 215 учащихся.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3" name="Рисунок 2" descr="324BBF67"/>
          <p:cNvPicPr/>
          <p:nvPr/>
        </p:nvPicPr>
        <p:blipFill>
          <a:blip r:embed="rId2" cstate="print"/>
          <a:srcRect l="6305" t="3113" r="7802" b="3047"/>
          <a:stretch>
            <a:fillRect/>
          </a:stretch>
        </p:blipFill>
        <p:spPr bwMode="auto">
          <a:xfrm>
            <a:off x="980728" y="2195736"/>
            <a:ext cx="5168230" cy="3918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F:\юбилей\DSC00037.JPG"/>
          <p:cNvPicPr/>
          <p:nvPr/>
        </p:nvPicPr>
        <p:blipFill>
          <a:blip r:embed="rId3" cstate="print"/>
          <a:srcRect t="20270"/>
          <a:stretch>
            <a:fillRect/>
          </a:stretch>
        </p:blipFill>
        <p:spPr bwMode="auto">
          <a:xfrm>
            <a:off x="1556792" y="6660232"/>
            <a:ext cx="501967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48680" y="6228184"/>
            <a:ext cx="63093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Фрагмент мероприятия с юбилея школы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 60-70 </a:t>
            </a:r>
            <a:r>
              <a:rPr lang="ru-RU" sz="2700" b="1" i="1" dirty="0" err="1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ые</a:t>
            </a:r>
            <a:r>
              <a:rPr lang="ru-RU" sz="2700" b="1" i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годы в школе бурлила октябрятская, пионерская, комсомольская жизнь.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3" name="Рисунок 2" descr="D:\Мои документы\Мои рисунки\Изображение\Изображение 02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1691680"/>
            <a:ext cx="5305425" cy="3952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F:\юбилей\DSC00019.JPG"/>
          <p:cNvPicPr/>
          <p:nvPr/>
        </p:nvPicPr>
        <p:blipFill>
          <a:blip r:embed="rId3" cstate="print"/>
          <a:srcRect t="15497"/>
          <a:stretch>
            <a:fillRect/>
          </a:stretch>
        </p:blipFill>
        <p:spPr bwMode="auto">
          <a:xfrm>
            <a:off x="836712" y="6391275"/>
            <a:ext cx="5800725" cy="2752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916832" y="5724128"/>
            <a:ext cx="4697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Пионерский сбор  во время юбилея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427" y="4788024"/>
            <a:ext cx="5688632" cy="1524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Директор школы:  </a:t>
            </a:r>
            <a:b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Миликанова</a:t>
            </a: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Марина Геннадьевна</a:t>
            </a: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дата назначения  - </a:t>
            </a: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12. 12.2019г</a:t>
            </a: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Количество работников </a:t>
            </a: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37</a:t>
            </a: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2700" b="1" dirty="0" err="1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педработников</a:t>
            </a: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-27</a:t>
            </a: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– высшее – 100%</a:t>
            </a:r>
            <a:b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700" dirty="0">
              <a:ln w="190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3" name="Picture 2" descr="E:\Recycle.Bin\DCIM\101MSDCF\DSC01132.JPG"/>
          <p:cNvPicPr>
            <a:picLocks noChangeAspect="1" noChangeArrowheads="1"/>
          </p:cNvPicPr>
          <p:nvPr/>
        </p:nvPicPr>
        <p:blipFill>
          <a:blip r:embed="rId2" cstate="print"/>
          <a:srcRect t="18283" b="26615"/>
          <a:stretch>
            <a:fillRect/>
          </a:stretch>
        </p:blipFill>
        <p:spPr bwMode="auto">
          <a:xfrm>
            <a:off x="692696" y="251520"/>
            <a:ext cx="5904656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С 6 апреля 2015 года школа носит имя героя  -  стрелка-радиста </a:t>
            </a:r>
            <a:r>
              <a:rPr lang="ru-RU" sz="2400" dirty="0" err="1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Шамеева</a:t>
            </a:r>
            <a:r>
              <a:rPr lang="ru-RU" sz="24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Василия </a:t>
            </a:r>
            <a:r>
              <a:rPr lang="ru-RU" sz="2400" dirty="0" err="1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Шамеевича</a:t>
            </a:r>
            <a:endParaRPr lang="ru-RU" sz="2400" dirty="0">
              <a:ln w="190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9" name="Picture 3" descr="F:\Шамеев Василий Шамееви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696" y="1835696"/>
            <a:ext cx="2139688" cy="3536950"/>
          </a:xfrm>
          <a:prstGeom prst="rect">
            <a:avLst/>
          </a:prstGeom>
          <a:noFill/>
        </p:spPr>
      </p:pic>
      <p:pic>
        <p:nvPicPr>
          <p:cNvPr id="6" name="Рисунок 5" descr="C:\Users\2\Desktop\DSC_8701.JPG"/>
          <p:cNvPicPr/>
          <p:nvPr/>
        </p:nvPicPr>
        <p:blipFill>
          <a:blip r:embed="rId3" cstate="print"/>
          <a:srcRect t="29674"/>
          <a:stretch>
            <a:fillRect/>
          </a:stretch>
        </p:blipFill>
        <p:spPr bwMode="auto">
          <a:xfrm>
            <a:off x="752045" y="5787752"/>
            <a:ext cx="5505450" cy="2559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:\юбилей\DSC00004.JPG"/>
          <p:cNvPicPr/>
          <p:nvPr/>
        </p:nvPicPr>
        <p:blipFill>
          <a:blip r:embed="rId4" cstate="print"/>
          <a:srcRect l="11381" t="-29870" r="4808"/>
          <a:stretch>
            <a:fillRect/>
          </a:stretch>
        </p:blipFill>
        <p:spPr bwMode="auto">
          <a:xfrm>
            <a:off x="2996952" y="1835696"/>
            <a:ext cx="3600400" cy="3130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 1960-80 годах прошлого столетия в школе работала </a:t>
            </a:r>
            <a:br>
              <a:rPr lang="ru-RU" sz="24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sz="24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Макарова Нина Васильевна -</a:t>
            </a:r>
            <a:br>
              <a:rPr lang="ru-RU" sz="24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sz="24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учитель математики, заместитель директора по УВР. Награждена  орденом «Знак Почета»</a:t>
            </a:r>
            <a:endParaRPr lang="ru-RU" sz="2400" dirty="0">
              <a:ln w="190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5650" y="5372100"/>
            <a:ext cx="356235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B5B4A8F2"/>
          <p:cNvPicPr/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1" r="4688" b="12791"/>
          <a:stretch>
            <a:fillRect/>
          </a:stretch>
        </p:blipFill>
        <p:spPr bwMode="auto">
          <a:xfrm>
            <a:off x="548680" y="2123728"/>
            <a:ext cx="3563709" cy="4201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Педагогические династии школы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772816" y="2699792"/>
            <a:ext cx="23042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Исламовой-Пашаевой-Самуткиной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Ишпаевых</a:t>
            </a:r>
            <a:r>
              <a:rPr lang="ru-RU" dirty="0" smtClean="0"/>
              <a:t>, </a:t>
            </a:r>
            <a:r>
              <a:rPr lang="ru-RU" dirty="0" err="1" smtClean="0"/>
              <a:t>Ижболдиной-Миляевой-Башировой</a:t>
            </a:r>
            <a:endParaRPr lang="ru-RU" dirty="0" smtClean="0"/>
          </a:p>
          <a:p>
            <a:r>
              <a:rPr lang="ru-RU" dirty="0" err="1" smtClean="0"/>
              <a:t>Ишкатовых</a:t>
            </a:r>
            <a:r>
              <a:rPr lang="ru-RU" dirty="0" smtClean="0"/>
              <a:t>- </a:t>
            </a:r>
            <a:r>
              <a:rPr lang="ru-RU" dirty="0" err="1" smtClean="0"/>
              <a:t>Шамеевой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476672" y="2627784"/>
          <a:ext cx="6381328" cy="4970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Слайд" r:id="rId4" imgW="4570530" imgH="3427618" progId="PowerPoint.Slide.12">
                  <p:embed/>
                </p:oleObj>
              </mc:Choice>
              <mc:Fallback>
                <p:oleObj name="Слайд" r:id="rId4" imgW="4570530" imgH="3427618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672" y="2627784"/>
                        <a:ext cx="6381328" cy="49701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F:\разин петрович 00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6952" y="6012160"/>
            <a:ext cx="3601710" cy="2793608"/>
          </a:xfrm>
          <a:prstGeom prst="rect">
            <a:avLst/>
          </a:prstGeom>
          <a:noFill/>
          <a:ln w="2222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 1985 году обучение стали проводить в новом типовом здании школы.</a:t>
            </a:r>
            <a:endParaRPr lang="ru-RU" sz="2400" dirty="0">
              <a:ln w="190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2049" name="Picture 1" descr="F:\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80" y="1763688"/>
            <a:ext cx="6083774" cy="3927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04664" y="6156176"/>
            <a:ext cx="29523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400" b="1" i="1" dirty="0" smtClean="0"/>
              <a:t>В эти годы директором школы работал </a:t>
            </a:r>
            <a:r>
              <a:rPr lang="ru-RU" sz="2400" b="1" i="1" dirty="0" err="1" smtClean="0"/>
              <a:t>Димитреев</a:t>
            </a:r>
            <a:r>
              <a:rPr lang="ru-RU" sz="2400" b="1" i="1" dirty="0" smtClean="0"/>
              <a:t> Разин Петрович, Отличник народного просвещения</a:t>
            </a:r>
            <a:endParaRPr lang="ru-RU" sz="2400" b="1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рнамент">
  <a:themeElements>
    <a:clrScheme name="Другая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99694"/>
      </a:hlink>
      <a:folHlink>
        <a:srgbClr val="D9969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орнамент Левитина Л.С.</Template>
  <TotalTime>1133</TotalTime>
  <Words>157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Шаблон орнамент</vt:lpstr>
      <vt:lpstr>Слайд</vt:lpstr>
      <vt:lpstr>В 2015 году МБОУ Бимской СОШ исполнилось 120 лет. К юбилею школы подготовлена и выпущена книга. </vt:lpstr>
      <vt:lpstr>В школе учились дети не только из близлежащих марийских деревень Агрызского (Красноборского) района, но и Каракулинского (Удмуртская республика), Бондюжского (ныне Менделеевского), Актанышского  районов.</vt:lpstr>
      <vt:lpstr>Токмурзин Илья Михайлович - выдающийся педагог, просветитель,  знаменитый марийский писатель, член Союза писателей СССР. В Бимской школе работал директором и учителем марийского языка и литературы. </vt:lpstr>
      <vt:lpstr>Школа продолжала работу в военные годы, в очень трудных условиях учили детей. В 1940-41 учебном году в школе обучались 383 учащихся, а 1941-42 году - всего 215 учащихся. </vt:lpstr>
      <vt:lpstr>В 60-70 ые годы в школе бурлила октябрятская, пионерская, комсомольская жизнь. </vt:lpstr>
      <vt:lpstr>Директор школы:   Миликанова Марина Геннадьевна дата назначения  - 12. 12.2019г, Количество работников 37 Количество педработников -27 Образование – высшее – 100%  </vt:lpstr>
      <vt:lpstr>С 6 апреля 2015 года школа носит имя героя  -  стрелка-радиста Шамеева Василия Шамеевича</vt:lpstr>
      <vt:lpstr>В 1960-80 годах прошлого столетия в школе работала  Макарова Нина Васильевна - учитель математики, заместитель директора по УВР. Награждена  орденом «Знак Почета»</vt:lpstr>
      <vt:lpstr>Педагогические династии школы </vt:lpstr>
      <vt:lpstr>В 1985 году обучение стали проводить в новом типовом здании школы.</vt:lpstr>
    </vt:vector>
  </TitlesOfParts>
  <Company>UralSOFT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subject>М К</dc:subject>
  <dc:creator>INVIN</dc:creator>
  <cp:lastModifiedBy>Лариса</cp:lastModifiedBy>
  <cp:revision>67</cp:revision>
  <dcterms:created xsi:type="dcterms:W3CDTF">2014-11-23T08:46:36Z</dcterms:created>
  <dcterms:modified xsi:type="dcterms:W3CDTF">2020-04-19T17:12:36Z</dcterms:modified>
</cp:coreProperties>
</file>